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7" r:id="rId36"/>
    <p:sldId id="29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C5C5C"/>
    <a:srgbClr val="A5A5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872" y="-376"/>
      </p:cViewPr>
      <p:guideLst>
        <p:guide orient="horz" pos="720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9FC253-8211-534A-9F63-7DA352AB4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053FAE-035C-124A-8710-02F7934E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972DA-3795-8F43-967B-F44E2E0914E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8F6C6-9778-7647-879B-9903623E1E48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7CDE6-B0B2-3B4E-8D76-455C51B086C4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86D9F-4991-7F4B-886B-56DBFB229E54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8556C-500B-894E-9A25-69988B25DB93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AEE71-C2BA-2046-A43D-CEC0D7BF4321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61E5-25E8-F34E-BB3C-76FCD7ABA775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B08FE-B52F-A344-9F41-CA65D3CA98B6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51706-D097-2046-8456-62875826238B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64F3F-FC1B-6440-8387-00BD8EE7FF1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FDBCB-EA3D-504E-93BE-81003BD4AEF3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660DB-AB45-F548-9B48-C4A02159B61F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0EC31-F5E4-314E-ADAF-A4FA57DF1582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D93E5-A8BA-DA46-A2F9-94DEB75D8D50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7F393-1BEB-CD41-AD9A-AA129D87C469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69756-9B77-3E4F-B227-5FA33824F568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2E84E-2297-044B-B696-72C3ACD32B66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3E8A0-A88B-4446-8D72-D9B5386E076D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118CF-A6D5-F34C-9EA4-138A43B0D133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74679-C6C3-7842-9BD8-CD916928419B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1E191-DC5B-BA44-B995-4A44E3E30AED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6155-2759-FA47-9181-03079AAF7863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57DDE-B4DB-8F4D-A514-312A1F3B43A5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82671-9174-7549-B761-6BDCBE71753A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D64E-6B15-9F45-821B-AECA02673D52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27324-D94D-D241-A719-6077ED4C6EA2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27AD-3391-1947-9091-F598C8289CCA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EC96C-5FA9-4748-AF16-FDE64932EFC1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9427-ABBE-2343-8FE1-A2A8EB5E9E77}" type="slidenum">
              <a:rPr lang="en-US"/>
              <a:pPr/>
              <a:t>35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9BA90-458E-214D-B79B-8E5EB6298A38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64997-6736-EA46-9D47-7F4087198547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F5487-AA71-1642-87F0-D4E1FCCB98B2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7DF4-C373-E643-991D-67E26BC24E58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F2AE7-C937-E044-A337-0CBB85125413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288D-574B-9D43-A692-D2F57FA14D01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8331A-3495-F943-8C2A-1A1FBFB78829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2098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2098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>
                <a:alpha val="97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2098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tx1">
                <a:alpha val="7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0"/>
        </a:spcBef>
        <a:spcAft>
          <a:spcPts val="120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Plan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895600"/>
            <a:ext cx="4343400" cy="254635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197225" y="3048000"/>
            <a:ext cx="396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A Brief Overview</a:t>
            </a:r>
            <a:endParaRPr lang="en-US" sz="28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113" y="762000"/>
            <a:ext cx="41798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LB Helvetica Black"/>
                <a:cs typeface="LB Helvetica Black"/>
              </a:rPr>
              <a:t>Midwest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059113" y="173355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COOLING TOWERS, INC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Design &amp; Engineering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High value, pre-engineered solutions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Custom designs for any application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Custom cell sizes to fit existing basins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Custom Manufacturing</a:t>
            </a:r>
          </a:p>
        </p:txBody>
      </p:sp>
      <p:pic>
        <p:nvPicPr>
          <p:cNvPr id="14341" name="Picture 5" descr="Pla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1828800"/>
            <a:ext cx="5487987" cy="36766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Custom Manufacturing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60198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Capability &amp; flexibility are our core strengths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200,000 sq. ft.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Experienced staff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Rigorous quality control and assurance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Advanced techniques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Consistent, quality products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Lumber Fabrication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2209800"/>
            <a:ext cx="4040187" cy="28844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7213" y="2209800"/>
            <a:ext cx="2881312" cy="2895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9342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Fiberglass Manufacturing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81200"/>
            <a:ext cx="2590800" cy="18494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3963988" cy="28305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7414" name="Picture 6" descr="DSC_36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33800"/>
            <a:ext cx="4316413" cy="2886075"/>
          </a:xfrm>
          <a:prstGeom prst="rect">
            <a:avLst/>
          </a:prstGeom>
          <a:noFill/>
          <a:effectLst>
            <a:outerShdw blurRad="63500" dist="63500" dir="2700000" algn="ctr" rotWithShape="0">
              <a:schemeClr val="tx1">
                <a:alpha val="74998"/>
              </a:scheme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724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New Construction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685"/>
          <a:stretch>
            <a:fillRect/>
          </a:stretch>
        </p:blipFill>
        <p:spPr bwMode="auto">
          <a:xfrm>
            <a:off x="2438400" y="1524000"/>
            <a:ext cx="5524500" cy="50069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724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New Construction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5532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Experienced engineering &amp; design team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Pre-engineered and custom designs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Extensive manufacturing facilities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Complete control of material and labor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Full-time construction staff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724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New Construction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858000" cy="44958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Outstanding safety performance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Best-value producer -- no middlemen or subcontractors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Counterflow and crossflow designs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Fill options to fit your application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Wood and FRP structures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Custom cell sizes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Repair &amp; Emergency Services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14600"/>
            <a:ext cx="3733800" cy="26654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1510" name="Picture 6" descr="Tor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133600"/>
            <a:ext cx="2520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Repair &amp; Emergency Services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8775" y="2209800"/>
            <a:ext cx="3019425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Getting you up and running is the most important thing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Fast, effective response</a:t>
            </a:r>
          </a:p>
          <a:p>
            <a:pPr eaLnBrk="1" hangingPunct="1">
              <a:defRPr/>
            </a:pPr>
            <a:r>
              <a:rPr lang="en-US" sz="2800">
                <a:ea typeface="+mn-ea"/>
                <a:cs typeface="+mn-cs"/>
              </a:rPr>
              <a:t>24/7 availability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62200"/>
            <a:ext cx="3429000" cy="3048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4770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>
                <a:ea typeface="+mj-ea"/>
                <a:cs typeface="+mj-cs"/>
              </a:rPr>
              <a:t>A Full Checklist of</a:t>
            </a:r>
            <a:br>
              <a:rPr lang="en-US" sz="4000">
                <a:ea typeface="+mj-ea"/>
                <a:cs typeface="+mj-cs"/>
              </a:rPr>
            </a:br>
            <a:r>
              <a:rPr lang="en-US" sz="4000">
                <a:ea typeface="+mj-ea"/>
                <a:cs typeface="+mj-cs"/>
              </a:rPr>
              <a:t>Products &amp; Services for</a:t>
            </a:r>
            <a:br>
              <a:rPr lang="en-US" sz="4000">
                <a:ea typeface="+mj-ea"/>
                <a:cs typeface="+mj-cs"/>
              </a:rPr>
            </a:br>
            <a:r>
              <a:rPr lang="en-US" sz="4000">
                <a:ea typeface="+mj-ea"/>
                <a:cs typeface="+mj-cs"/>
              </a:rPr>
              <a:t>Your Cooling Tower Project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181600" y="2667000"/>
            <a:ext cx="3429000" cy="3505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4800">
                <a:ea typeface="+mn-ea"/>
                <a:cs typeface="+mn-cs"/>
              </a:rPr>
              <a:t> </a:t>
            </a:r>
            <a:r>
              <a:rPr lang="en-US" sz="5000">
                <a:ea typeface="+mn-ea"/>
                <a:cs typeface="+mn-cs"/>
              </a:rPr>
              <a:t>Quality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5000">
                <a:ea typeface="+mn-ea"/>
                <a:cs typeface="+mn-cs"/>
              </a:rPr>
              <a:t> Service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5000">
                <a:ea typeface="+mn-ea"/>
                <a:cs typeface="+mn-cs"/>
              </a:rPr>
              <a:t> Integrity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5000">
                <a:ea typeface="+mn-ea"/>
                <a:cs typeface="+mn-cs"/>
              </a:rPr>
              <a:t> Value</a:t>
            </a:r>
            <a:endParaRPr lang="en-US" sz="4800">
              <a:ea typeface="+mn-ea"/>
              <a:cs typeface="+mn-cs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90800"/>
            <a:ext cx="2514600" cy="17970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46588"/>
            <a:ext cx="2514600" cy="17954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Reconstruction &amp; Upgrade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t="11374" b="8862"/>
          <a:stretch>
            <a:fillRect/>
          </a:stretch>
        </p:blipFill>
        <p:spPr bwMode="auto">
          <a:xfrm>
            <a:off x="2133600" y="2514600"/>
            <a:ext cx="6019800" cy="3429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Reconstruction &amp; Upgrade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0"/>
            <a:ext cx="6705600" cy="37338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Safety is the highest priority and we have an outstanding record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Structural lumber replacement or repair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Structural lumber replacement with custom fiberglass structural shapes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Mechanical equipment repair or upgrade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Fill system replacement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Reconstruction &amp; Upgrade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09800"/>
            <a:ext cx="60198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Drift eliminator system replacement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Fan deck repair / replacement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Hot water basin repair / replacement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Hot water basin covers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Crossflow distribution systems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Counterflow distribution systems</a:t>
            </a:r>
          </a:p>
          <a:p>
            <a:pPr eaLnBrk="1" hangingPunct="1">
              <a:defRPr/>
            </a:pPr>
            <a:r>
              <a:rPr lang="en-US" sz="2600">
                <a:ea typeface="+mn-ea"/>
                <a:cs typeface="+mn-cs"/>
              </a:rPr>
              <a:t>Casing and louver replacement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Reconstruction &amp; Upgrade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47913"/>
            <a:ext cx="6172200" cy="2528887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Experienced with all makes and models of cooling towers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Thermal performance upgrades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Complete cooling tower refurbishments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496888"/>
            <a:ext cx="5756275" cy="7223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502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279400" indent="-223838" algn="ctr"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 A complete cooling tower maintenance operation and optimization program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070225"/>
            <a:ext cx="4876800" cy="34829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5943600" cy="5029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Overall cost reductions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Increased thermal performance = potential production increases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Reduced unplanned maintenance and emergency downtime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Virtually error-free parts ordering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Improved planning, scheduling &amp; budgeting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  <a:cs typeface="+mn-cs"/>
              </a:rPr>
              <a:t>Access to cooperative parts inventory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533400"/>
            <a:ext cx="5756275" cy="722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Products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3657600" cy="3505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Counterflow cooling towers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Crossflow cooling towers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Parts and components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38338"/>
            <a:ext cx="2133600" cy="18446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071938"/>
            <a:ext cx="2514600" cy="17954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Counterflow Cooling Towers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33800"/>
            <a:ext cx="3200400" cy="2400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733800"/>
            <a:ext cx="2971800" cy="18161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600200"/>
            <a:ext cx="3429000" cy="19526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6871" name="Picture 7" descr="Cri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601788"/>
            <a:ext cx="3276600" cy="19796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Counterflow Cooling Towers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5532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a typeface="+mn-ea"/>
                <a:cs typeface="+mn-cs"/>
              </a:rPr>
              <a:t>Space-efficient design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a typeface="+mn-ea"/>
                <a:cs typeface="+mn-cs"/>
              </a:rPr>
              <a:t>Maximum thermal performance from given plan area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a typeface="+mn-ea"/>
                <a:cs typeface="+mn-cs"/>
              </a:rPr>
              <a:t>Can help minimize pump head requirements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a typeface="+mn-ea"/>
                <a:cs typeface="+mn-cs"/>
              </a:rPr>
              <a:t>Wide choice of models, cell sizes and components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a typeface="+mn-ea"/>
                <a:cs typeface="+mn-cs"/>
              </a:rPr>
              <a:t>Choice of wood or fiberglass </a:t>
            </a:r>
            <a:br>
              <a:rPr lang="en-US" sz="2800">
                <a:ea typeface="+mn-ea"/>
                <a:cs typeface="+mn-cs"/>
              </a:rPr>
            </a:br>
            <a:r>
              <a:rPr lang="en-US" sz="2800">
                <a:ea typeface="+mn-ea"/>
                <a:cs typeface="+mn-cs"/>
              </a:rPr>
              <a:t>composite structure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5532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Crossflow Cooling Towers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3603625" cy="33988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09800"/>
            <a:ext cx="3581400" cy="14525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920" name="Picture 8" descr="0811–Sheldon-2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267200"/>
            <a:ext cx="4081463" cy="21351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629400" cy="1143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Our Mission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629400" cy="41148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600">
                <a:ea typeface="+mn-ea"/>
                <a:cs typeface="+mn-cs"/>
              </a:rPr>
              <a:t>A fair profit for all.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600">
                <a:ea typeface="+mn-ea"/>
                <a:cs typeface="+mn-cs"/>
              </a:rPr>
              <a:t>Outstanding quality and the best value.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600">
                <a:ea typeface="+mn-ea"/>
                <a:cs typeface="+mn-cs"/>
              </a:rPr>
              <a:t>“Old fashioned” customer service while using the latest technology to exceed your expectations.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600">
                <a:ea typeface="+mn-ea"/>
                <a:cs typeface="+mn-cs"/>
              </a:rPr>
              <a:t>Continuously maintaining the highest level of integrity with our vendors, our customers and among ourselves.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6553200" cy="6858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Crossflow Cooling Towers</a:t>
            </a:r>
            <a:br>
              <a:rPr lang="en-US" sz="4000"/>
            </a:br>
            <a:endParaRPr lang="en-US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6172200" cy="48006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Classic, proven design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Excellent, easy access to all key components minimizes hassle for maintenance personnel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Wide choice of models, cell sizes and components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Choice of wood or fiberglass composite structural materials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13" y="1828800"/>
            <a:ext cx="3227387" cy="27908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5613" y="1828800"/>
            <a:ext cx="3227387" cy="27225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9425" y="4184650"/>
            <a:ext cx="2286000" cy="22018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5532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High quality, reliable, low-cost alternative to expensive original equip. parts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Large selection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Compatible with virtually all models and manufacturers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Our large buying power results in cost savings passed directly to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1722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Custom lumber fabrication and treating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Fiberglass fan stacks and distribution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Custom fiberglass wood replacement structural shapes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Non-skid fiberglass fan deck and hot water basins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Parts &amp;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6781800" cy="42672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Corrugated FRP casing and louvers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Fans and assemblies, gears, speed reducers, drive shafts, couplings, motors, supports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Flow control valves, nozzles, grommets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Fill and drift eliminators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ea typeface="+mn-ea"/>
                <a:cs typeface="+mn-cs"/>
              </a:rPr>
              <a:t>Hardware, brace connectors, base  anchors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01750"/>
            <a:ext cx="6858000" cy="38798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835150"/>
            <a:ext cx="6400800" cy="9144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j-ea"/>
                <a:cs typeface="+mj-cs"/>
              </a:rPr>
              <a:t>We’re looking forward to working with you!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81400"/>
            <a:ext cx="6400800" cy="26670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sz="2800" smtClean="0"/>
              <a:t>Chickasha, OK</a:t>
            </a:r>
            <a:br>
              <a:rPr lang="en-US" sz="2800" smtClean="0"/>
            </a:br>
            <a:r>
              <a:rPr lang="en-US" sz="2800" smtClean="0"/>
              <a:t>Tel  405.224.4622</a:t>
            </a:r>
            <a:br>
              <a:rPr lang="en-US" sz="2800" smtClean="0"/>
            </a:br>
            <a:r>
              <a:rPr lang="en-US" sz="2800" smtClean="0"/>
              <a:t>Fax  405.224.4625</a:t>
            </a:r>
          </a:p>
          <a:p>
            <a:pPr eaLnBrk="1" hangingPunct="1"/>
            <a:r>
              <a:rPr lang="en-US" sz="2800" smtClean="0"/>
              <a:t>www.mwcooling.com</a:t>
            </a:r>
            <a:br>
              <a:rPr lang="en-US" sz="2800" smtClean="0"/>
            </a:br>
            <a:r>
              <a:rPr lang="en-US" sz="2800" smtClean="0"/>
              <a:t>sales@mwcooling.com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42888" y="5792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695450"/>
            <a:ext cx="41798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LB Helvetica Black"/>
                <a:cs typeface="LB Helvetica Black"/>
              </a:rPr>
              <a:t>Midwest</a:t>
            </a:r>
          </a:p>
        </p:txBody>
      </p:sp>
      <p:sp>
        <p:nvSpPr>
          <p:cNvPr id="87045" name="TextBox 5"/>
          <p:cNvSpPr txBox="1">
            <a:spLocks noChangeArrowheads="1"/>
          </p:cNvSpPr>
          <p:nvPr/>
        </p:nvSpPr>
        <p:spPr bwMode="auto">
          <a:xfrm>
            <a:off x="3124200" y="26670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COOLING TOWERS, INC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Company Profile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Founded in 1987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200,000 sq. ft. lumber and fiberglass manufacturing and headquarters facilities in Chickasha,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200 employees in Chickasha and over 250 additional employees in field construction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Company Profile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Manufacture &amp; supply components to over 85 other cooling tower companies &amp; contractors in the U.S. and more than 110 world-wide</a:t>
            </a:r>
          </a:p>
          <a:p>
            <a:pPr eaLnBrk="1" hangingPunct="1">
              <a:defRPr/>
            </a:pPr>
            <a:r>
              <a:rPr lang="en-US" sz="2800" dirty="0" smtClean="0"/>
              <a:t>Sales offices with national and world-wide representation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Members Of…..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3810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2" descr="ACE_new_logo"/>
          <p:cNvPicPr>
            <a:picLocks noChangeAspect="1" noChangeArrowheads="1"/>
          </p:cNvPicPr>
          <p:nvPr/>
        </p:nvPicPr>
        <p:blipFill>
          <a:blip r:embed="rId4"/>
          <a:srcRect l="7408" r="3703"/>
          <a:stretch>
            <a:fillRect/>
          </a:stretch>
        </p:blipFill>
        <p:spPr bwMode="auto">
          <a:xfrm>
            <a:off x="4648200" y="3733800"/>
            <a:ext cx="3657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6" descr="CTI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81200"/>
            <a:ext cx="257651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114800"/>
          </a:xfrm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1987 - Founded by Larry Brown &amp; Dave Smith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1988 - Purchased 5 acres at current site (now expanded to 20 acres)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1997 - Started employee purchase process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2001 - Merged with Pacific Cooling Services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2003 - Formed new subsidiary, Beetle Plastics, LLC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2004 - Pacific assumes Midwest name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2007 - Employee ownership</a:t>
            </a:r>
          </a:p>
          <a:p>
            <a:pPr marL="457200" indent="-398463" eaLnBrk="1" hangingPunct="1">
              <a:lnSpc>
                <a:spcPct val="90000"/>
              </a:lnSpc>
            </a:pPr>
            <a:r>
              <a:rPr lang="en-US" sz="2200"/>
              <a:t>2014 – Employee owners sell to new management group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Design &amp; Engineering</a:t>
            </a:r>
          </a:p>
        </p:txBody>
      </p:sp>
      <p:pic>
        <p:nvPicPr>
          <p:cNvPr id="11270" name="Picture 6" descr="Draf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6400800" cy="19954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 descr="Enginee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962400"/>
            <a:ext cx="3733800" cy="2671763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Design &amp; Engineering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25399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Experienced team to work with you through design, budgeting, planning and installation.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Fill options to fit your situation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Wood and FRP structures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793</Words>
  <Application>Microsoft Macintosh PowerPoint</Application>
  <PresentationFormat>On-screen Show (4:3)</PresentationFormat>
  <Paragraphs>169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</vt:lpstr>
      <vt:lpstr>ＭＳ Ｐゴシック</vt:lpstr>
      <vt:lpstr>Arial</vt:lpstr>
      <vt:lpstr>LB Helvetica Black</vt:lpstr>
      <vt:lpstr>Helvetica Light</vt:lpstr>
      <vt:lpstr>Wingdings</vt:lpstr>
      <vt:lpstr>Blank</vt:lpstr>
      <vt:lpstr>Slide 1</vt:lpstr>
      <vt:lpstr>A Full Checklist of Products &amp; Services for Your Cooling Tower Project</vt:lpstr>
      <vt:lpstr>Our Mission </vt:lpstr>
      <vt:lpstr>Company Profile</vt:lpstr>
      <vt:lpstr>Company Profile</vt:lpstr>
      <vt:lpstr>Members Of…..</vt:lpstr>
      <vt:lpstr>History</vt:lpstr>
      <vt:lpstr>Design &amp; Engineering</vt:lpstr>
      <vt:lpstr>Design &amp; Engineering</vt:lpstr>
      <vt:lpstr>Design &amp; Engineering</vt:lpstr>
      <vt:lpstr>Custom Manufacturing</vt:lpstr>
      <vt:lpstr>Custom Manufacturing</vt:lpstr>
      <vt:lpstr>Lumber Fabrication</vt:lpstr>
      <vt:lpstr>Fiberglass Manufacturing</vt:lpstr>
      <vt:lpstr>New Construction</vt:lpstr>
      <vt:lpstr>New Construction</vt:lpstr>
      <vt:lpstr>New Construction</vt:lpstr>
      <vt:lpstr>Repair &amp; Emergency Services</vt:lpstr>
      <vt:lpstr>Repair &amp; Emergency Services</vt:lpstr>
      <vt:lpstr>Reconstruction &amp; Upgrade</vt:lpstr>
      <vt:lpstr>Reconstruction &amp; Upgrade</vt:lpstr>
      <vt:lpstr>Reconstruction &amp; Upgrade</vt:lpstr>
      <vt:lpstr>Reconstruction &amp; Upgrade</vt:lpstr>
      <vt:lpstr>Slide 24</vt:lpstr>
      <vt:lpstr>Slide 25</vt:lpstr>
      <vt:lpstr>Products</vt:lpstr>
      <vt:lpstr>Counterflow Cooling Towers</vt:lpstr>
      <vt:lpstr>Counterflow Cooling Towers</vt:lpstr>
      <vt:lpstr>Crossflow Cooling Towers</vt:lpstr>
      <vt:lpstr>Crossflow Cooling Towers </vt:lpstr>
      <vt:lpstr>Parts &amp; Components</vt:lpstr>
      <vt:lpstr>Parts &amp; Components</vt:lpstr>
      <vt:lpstr>Parts &amp; Components</vt:lpstr>
      <vt:lpstr>Parts &amp; Components</vt:lpstr>
      <vt:lpstr>We’re looking forward to working with you!</vt:lpstr>
      <vt:lpstr>Slide 36</vt:lpstr>
    </vt:vector>
  </TitlesOfParts>
  <Company>ShadowDancer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General Presentation</dc:title>
  <dc:creator>PMiddleton</dc:creator>
  <cp:lastModifiedBy>Paul Middleton</cp:lastModifiedBy>
  <cp:revision>75</cp:revision>
  <cp:lastPrinted>2004-04-26T02:17:46Z</cp:lastPrinted>
  <dcterms:created xsi:type="dcterms:W3CDTF">2014-10-17T21:24:33Z</dcterms:created>
  <dcterms:modified xsi:type="dcterms:W3CDTF">2014-10-17T21:27:24Z</dcterms:modified>
</cp:coreProperties>
</file>